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630" r:id="rId3"/>
    <p:sldId id="623" r:id="rId4"/>
    <p:sldId id="633" r:id="rId5"/>
    <p:sldId id="631" r:id="rId6"/>
    <p:sldId id="632" r:id="rId7"/>
    <p:sldId id="639" r:id="rId8"/>
    <p:sldId id="638" r:id="rId9"/>
    <p:sldId id="635" r:id="rId10"/>
  </p:sldIdLst>
  <p:sldSz cx="9144000" cy="6858000" type="screen4x3"/>
  <p:notesSz cx="6805613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39933"/>
    <a:srgbClr val="00CC66"/>
    <a:srgbClr val="CC3300"/>
    <a:srgbClr val="FF0000"/>
    <a:srgbClr val="23538D"/>
    <a:srgbClr val="3B1165"/>
    <a:srgbClr val="009900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089" autoAdjust="0"/>
    <p:restoredTop sz="87980" autoAdjust="0"/>
  </p:normalViewPr>
  <p:slideViewPr>
    <p:cSldViewPr>
      <p:cViewPr>
        <p:scale>
          <a:sx n="66" d="100"/>
          <a:sy n="66" d="100"/>
        </p:scale>
        <p:origin x="-2490" y="-3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489EA5F-5896-439B-9AAE-20D5C238CCEE}" type="datetimeFigureOut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3FF8E66-D2D2-453B-B85F-3787D9EC9C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1266901-A75C-4978-B8BD-AC924573CDC6}" type="datetimeFigureOut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121A916-DA14-4D2C-B1B2-98A8E6249C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D10798-3450-4AAB-B317-8BC973725A60}" type="slidenum">
              <a:rPr lang="ru-RU" smtClean="0">
                <a:latin typeface="Arial" charset="0"/>
                <a:cs typeface="Arial" charset="0"/>
              </a:rPr>
              <a:pPr/>
              <a:t>1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5E4E2BD-B207-4FB0-A660-2E9BB7656B93}" type="slidenum">
              <a:rPr lang="ru-RU" smtClean="0">
                <a:latin typeface="Arial" charset="0"/>
                <a:cs typeface="Arial" charset="0"/>
              </a:rPr>
              <a:pPr/>
              <a:t>2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Врач по общей гигиене: Высшее профессиональное образование по специальности "Медико-профилактическое дело", и послевузовское профессиональное образование (интернатура и (или) ординатура) по специальности "Общая гигиена", сертификат специалиста по специальности "Общая гигиена"; без предъявления требований к стажу работы.</a:t>
            </a:r>
          </a:p>
          <a:p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D11D76-69C4-41E7-9840-367A868CD061}" type="slidenum">
              <a:rPr lang="ru-RU" smtClean="0">
                <a:latin typeface="Arial" charset="0"/>
                <a:cs typeface="Arial" charset="0"/>
              </a:rPr>
              <a:pPr/>
              <a:t>8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15B50-28E4-4389-A4B0-9B5871ACE3AC}" type="datetime1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56BEC-4036-417D-9D57-B42DC2BA0B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4A17A-112A-49B7-B905-C3841AE8AEC7}" type="datetime1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BCDD5-6274-4797-A0D7-139C336D54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A4269-85D6-486B-984F-FBB8C2512B30}" type="datetime1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7F12A-A48A-40D5-A2D5-164C5613E6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08077-D6D6-4E72-A82D-0A028350357B}" type="datetime1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F87C9-D0C2-49AA-9C16-E365942653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79740-55A3-4AE8-AF9B-55EE929B2489}" type="datetime1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B8419-FA0B-4C31-9CC4-59FA769E8E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11887-80B7-48E1-A188-83D400BC0096}" type="datetime1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B1240-22BF-4431-A594-F3C5AE3534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86547-2D0A-4473-A3F0-EF6DAC889952}" type="datetime1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FAD4E-2D88-4B58-B18D-65F0892A51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2BA79-5572-411F-9F6C-8864A141FEB3}" type="datetime1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C1168-CA21-47F1-BF28-34AEC2FADC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2F6E9-B86F-4A97-B502-808890DF7F4D}" type="datetime1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C2770-E788-4436-B3AC-E83C0ECD8C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F9712-08B6-4BF7-BDD0-19E01D701ED6}" type="datetime1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96581-E9D7-48AA-B7F4-1F259B3609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998CD-4C5D-4720-BC3E-511FD7041B80}" type="datetime1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46681-1A8F-4A00-94D4-FC45884C03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AD8241-EC14-4A81-ACE2-0843D085969F}" type="datetime1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40DF91-D273-46B6-91BD-A19EE611B8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39750" y="3141663"/>
            <a:ext cx="8178800" cy="1798637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23538D"/>
                </a:solidFill>
              </a:rPr>
              <a:t>Требования к организациям и экспертам, осуществляющим специальную оценку условий труда в соответствии с законопроектом </a:t>
            </a:r>
            <a:br>
              <a:rPr lang="ru-RU" sz="2800" b="1" smtClean="0">
                <a:solidFill>
                  <a:srgbClr val="23538D"/>
                </a:solidFill>
              </a:rPr>
            </a:br>
            <a:r>
              <a:rPr lang="ru-RU" sz="2800" b="1" smtClean="0">
                <a:solidFill>
                  <a:srgbClr val="23538D"/>
                </a:solidFill>
              </a:rPr>
              <a:t>«О специальной оценке условий труда»</a:t>
            </a:r>
            <a:endParaRPr lang="ru-RU" sz="1800" smtClean="0">
              <a:solidFill>
                <a:schemeClr val="tx2"/>
              </a:solidFill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60350"/>
            <a:ext cx="1652588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979613" y="333375"/>
            <a:ext cx="22320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23538D"/>
                </a:solidFill>
                <a:latin typeface="Calibri" pitchFamily="34" charset="0"/>
              </a:rPr>
              <a:t>ВНИИ охраны и экономики труда Минтруда России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23850" y="5661025"/>
            <a:ext cx="172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339933"/>
                </a:solidFill>
                <a:latin typeface="Calibri" pitchFamily="34" charset="0"/>
              </a:rPr>
              <a:t>Д.Н. Платыгин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940425" y="5589588"/>
            <a:ext cx="2735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339933"/>
                </a:solidFill>
                <a:latin typeface="Calibri" pitchFamily="34" charset="0"/>
              </a:rPr>
              <a:t>Самара, 17 октября 2013 г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65113" y="2003425"/>
            <a:ext cx="0" cy="3311525"/>
          </a:xfrm>
          <a:prstGeom prst="line">
            <a:avLst/>
          </a:prstGeom>
          <a:noFill/>
          <a:ln w="381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1893888" y="274638"/>
            <a:ext cx="4464050" cy="0"/>
          </a:xfrm>
          <a:prstGeom prst="line">
            <a:avLst/>
          </a:prstGeom>
          <a:noFill/>
          <a:ln w="381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642350" cy="1143000"/>
          </a:xfrm>
        </p:spPr>
        <p:txBody>
          <a:bodyPr/>
          <a:lstStyle/>
          <a:p>
            <a:r>
              <a:rPr lang="ru-RU" sz="2400" b="1" smtClean="0">
                <a:solidFill>
                  <a:schemeClr val="tx2"/>
                </a:solidFill>
                <a:latin typeface="Helios"/>
              </a:rPr>
              <a:t>ДОПУСК НА РЫНОК ОРГАНИЗАЦИЙ, ПРОВОДЯЩИХ </a:t>
            </a:r>
            <a:br>
              <a:rPr lang="ru-RU" sz="2400" b="1" smtClean="0">
                <a:solidFill>
                  <a:schemeClr val="tx2"/>
                </a:solidFill>
                <a:latin typeface="Helios"/>
              </a:rPr>
            </a:br>
            <a:r>
              <a:rPr lang="ru-RU" sz="2400" b="1" smtClean="0">
                <a:solidFill>
                  <a:schemeClr val="tx2"/>
                </a:solidFill>
                <a:latin typeface="Helios"/>
              </a:rPr>
              <a:t>СПЕЦИАЛЬНУЮ ОЦЕНКУ УСЛОВИЙ ТРУДА </a:t>
            </a:r>
          </a:p>
        </p:txBody>
      </p:sp>
      <p:sp>
        <p:nvSpPr>
          <p:cNvPr id="17410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88125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D0E6453C-0FF7-4E29-93BC-117268B23AFB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2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17411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17413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414" name="Скругленный прямоугольник 34"/>
          <p:cNvGrpSpPr>
            <a:grpSpLocks/>
          </p:cNvGrpSpPr>
          <p:nvPr/>
        </p:nvGrpSpPr>
        <p:grpSpPr bwMode="auto">
          <a:xfrm>
            <a:off x="250825" y="2708275"/>
            <a:ext cx="4105275" cy="1296988"/>
            <a:chOff x="3014" y="618"/>
            <a:chExt cx="2458" cy="354"/>
          </a:xfrm>
        </p:grpSpPr>
        <p:pic>
          <p:nvPicPr>
            <p:cNvPr id="2" name="Скругленный прямоугольник 34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14" y="618"/>
              <a:ext cx="2458" cy="354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</p:pic>
        <p:sp>
          <p:nvSpPr>
            <p:cNvPr id="3" name="Text Box 11"/>
            <p:cNvSpPr txBox="1">
              <a:spLocks noChangeArrowheads="1"/>
            </p:cNvSpPr>
            <p:nvPr/>
          </p:nvSpPr>
          <p:spPr bwMode="auto">
            <a:xfrm>
              <a:off x="3069" y="659"/>
              <a:ext cx="2349" cy="242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Требования к организациям, осуществляющим специальную оценку условий труда</a:t>
              </a:r>
            </a:p>
          </p:txBody>
        </p:sp>
      </p:grpSp>
      <p:grpSp>
        <p:nvGrpSpPr>
          <p:cNvPr id="17415" name="Скругленный прямоугольник 34"/>
          <p:cNvGrpSpPr>
            <a:grpSpLocks/>
          </p:cNvGrpSpPr>
          <p:nvPr/>
        </p:nvGrpSpPr>
        <p:grpSpPr bwMode="auto">
          <a:xfrm>
            <a:off x="4716463" y="2708275"/>
            <a:ext cx="4105275" cy="1296988"/>
            <a:chOff x="3014" y="618"/>
            <a:chExt cx="2458" cy="354"/>
          </a:xfrm>
        </p:grpSpPr>
        <p:pic>
          <p:nvPicPr>
            <p:cNvPr id="4" name="Скругленный прямоугольник 34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14" y="618"/>
              <a:ext cx="2458" cy="354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</p:pic>
        <p:sp>
          <p:nvSpPr>
            <p:cNvPr id="5" name="Text Box 14"/>
            <p:cNvSpPr txBox="1">
              <a:spLocks noChangeArrowheads="1"/>
            </p:cNvSpPr>
            <p:nvPr/>
          </p:nvSpPr>
          <p:spPr bwMode="auto">
            <a:xfrm>
              <a:off x="3069" y="659"/>
              <a:ext cx="2349" cy="242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Требования к экспертам, осуществляющим специальную оценку условий труда</a:t>
              </a:r>
            </a:p>
          </p:txBody>
        </p:sp>
      </p:grpSp>
      <p:grpSp>
        <p:nvGrpSpPr>
          <p:cNvPr id="17416" name="Скругленный прямоугольник 34"/>
          <p:cNvGrpSpPr>
            <a:grpSpLocks/>
          </p:cNvGrpSpPr>
          <p:nvPr/>
        </p:nvGrpSpPr>
        <p:grpSpPr bwMode="auto">
          <a:xfrm>
            <a:off x="2411413" y="981075"/>
            <a:ext cx="4105275" cy="1296988"/>
            <a:chOff x="3014" y="618"/>
            <a:chExt cx="2458" cy="354"/>
          </a:xfrm>
        </p:grpSpPr>
        <p:pic>
          <p:nvPicPr>
            <p:cNvPr id="17424" name="Скругленный прямоугольник 34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14" y="618"/>
              <a:ext cx="2458" cy="354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</p:pic>
        <p:sp>
          <p:nvSpPr>
            <p:cNvPr id="17425" name="Text Box 17"/>
            <p:cNvSpPr txBox="1">
              <a:spLocks noChangeArrowheads="1"/>
            </p:cNvSpPr>
            <p:nvPr/>
          </p:nvSpPr>
          <p:spPr bwMode="auto">
            <a:xfrm>
              <a:off x="3069" y="659"/>
              <a:ext cx="2349" cy="242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Реестр организаций, осуществляющих специальную оценку условий труда</a:t>
              </a:r>
            </a:p>
          </p:txBody>
        </p:sp>
      </p:grpSp>
      <p:sp>
        <p:nvSpPr>
          <p:cNvPr id="17417" name="Text Box 18"/>
          <p:cNvSpPr txBox="1">
            <a:spLocks noChangeArrowheads="1"/>
          </p:cNvSpPr>
          <p:nvPr/>
        </p:nvSpPr>
        <p:spPr bwMode="auto">
          <a:xfrm>
            <a:off x="468313" y="4365625"/>
            <a:ext cx="2376487" cy="1503363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Нормативно-правовая база специальной оценки условий труда</a:t>
            </a:r>
          </a:p>
        </p:txBody>
      </p:sp>
      <p:sp>
        <p:nvSpPr>
          <p:cNvPr id="17418" name="Text Box 19"/>
          <p:cNvSpPr txBox="1">
            <a:spLocks noChangeArrowheads="1"/>
          </p:cNvSpPr>
          <p:nvPr/>
        </p:nvSpPr>
        <p:spPr bwMode="auto">
          <a:xfrm>
            <a:off x="3276600" y="4365625"/>
            <a:ext cx="2519363" cy="1503363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Нормативно-правовая база аккредитации испытательных лабораторий</a:t>
            </a:r>
          </a:p>
        </p:txBody>
      </p:sp>
      <p:sp>
        <p:nvSpPr>
          <p:cNvPr id="17419" name="Text Box 20"/>
          <p:cNvSpPr txBox="1">
            <a:spLocks noChangeArrowheads="1"/>
          </p:cNvSpPr>
          <p:nvPr/>
        </p:nvSpPr>
        <p:spPr bwMode="auto">
          <a:xfrm>
            <a:off x="6156325" y="4365625"/>
            <a:ext cx="2519363" cy="1503363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Нормативно-правовая база осуществления образовательной деятельности</a:t>
            </a:r>
          </a:p>
        </p:txBody>
      </p:sp>
      <p:sp>
        <p:nvSpPr>
          <p:cNvPr id="17420" name="Line 20"/>
          <p:cNvSpPr>
            <a:spLocks noChangeShapeType="1"/>
          </p:cNvSpPr>
          <p:nvPr/>
        </p:nvSpPr>
        <p:spPr bwMode="auto">
          <a:xfrm>
            <a:off x="250825" y="4076700"/>
            <a:ext cx="8640763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1" name="Line 22"/>
          <p:cNvSpPr>
            <a:spLocks noChangeShapeType="1"/>
          </p:cNvSpPr>
          <p:nvPr/>
        </p:nvSpPr>
        <p:spPr bwMode="auto">
          <a:xfrm flipV="1">
            <a:off x="2124075" y="2276475"/>
            <a:ext cx="2303463" cy="431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22" name="Line 23"/>
          <p:cNvSpPr>
            <a:spLocks noChangeShapeType="1"/>
          </p:cNvSpPr>
          <p:nvPr/>
        </p:nvSpPr>
        <p:spPr bwMode="auto">
          <a:xfrm flipH="1" flipV="1">
            <a:off x="4500563" y="2276475"/>
            <a:ext cx="2232025" cy="431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0"/>
          <p:cNvSpPr>
            <a:spLocks noChangeArrowheads="1"/>
          </p:cNvSpPr>
          <p:nvPr/>
        </p:nvSpPr>
        <p:spPr bwMode="auto">
          <a:xfrm>
            <a:off x="395288" y="5300663"/>
            <a:ext cx="2952750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9933">
                  <a:gamma/>
                  <a:shade val="46275"/>
                  <a:invGamma/>
                </a:srgbClr>
              </a:gs>
              <a:gs pos="50000">
                <a:srgbClr val="339933"/>
              </a:gs>
              <a:gs pos="100000">
                <a:srgbClr val="3399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3" name="Скругленный прямоугольник 10"/>
          <p:cNvSpPr>
            <a:spLocks noChangeArrowheads="1"/>
          </p:cNvSpPr>
          <p:nvPr/>
        </p:nvSpPr>
        <p:spPr bwMode="auto">
          <a:xfrm>
            <a:off x="395288" y="4221163"/>
            <a:ext cx="2952750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9933">
                  <a:gamma/>
                  <a:shade val="46275"/>
                  <a:invGamma/>
                </a:srgbClr>
              </a:gs>
              <a:gs pos="50000">
                <a:srgbClr val="339933"/>
              </a:gs>
              <a:gs pos="100000">
                <a:srgbClr val="3399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4" name="Скругленный прямоугольник 10"/>
          <p:cNvSpPr>
            <a:spLocks noChangeArrowheads="1"/>
          </p:cNvSpPr>
          <p:nvPr/>
        </p:nvSpPr>
        <p:spPr bwMode="auto">
          <a:xfrm>
            <a:off x="395288" y="2420938"/>
            <a:ext cx="2952750" cy="1295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9933">
                  <a:gamma/>
                  <a:shade val="46275"/>
                  <a:invGamma/>
                </a:srgbClr>
              </a:gs>
              <a:gs pos="50000">
                <a:srgbClr val="339933"/>
              </a:gs>
              <a:gs pos="100000">
                <a:srgbClr val="3399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19460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0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fld id="{E8EAE366-BCCB-4480-998F-FAA561C67379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</a:pPr>
              <a:t>3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19461" name="Заголовок 1"/>
          <p:cNvSpPr>
            <a:spLocks/>
          </p:cNvSpPr>
          <p:nvPr/>
        </p:nvSpPr>
        <p:spPr bwMode="auto">
          <a:xfrm>
            <a:off x="179388" y="187325"/>
            <a:ext cx="88566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>
                <a:solidFill>
                  <a:schemeClr val="tx2"/>
                </a:solidFill>
                <a:latin typeface="Helios"/>
              </a:rPr>
              <a:t>ТРЕБОВАНИЯ К ОРГАНИЗАЦИЯМ, ОСУЩЕСТВЛЯЮЩИМ </a:t>
            </a:r>
          </a:p>
          <a:p>
            <a:pPr algn="ctr"/>
            <a:r>
              <a:rPr lang="ru-RU" sz="2000" b="1">
                <a:solidFill>
                  <a:schemeClr val="tx2"/>
                </a:solidFill>
                <a:latin typeface="Helios"/>
              </a:rPr>
              <a:t>СПЕЦИАЛЬНУЮ ОЦЕНКУ УСЛОВИЙ ТРУДА </a:t>
            </a:r>
          </a:p>
        </p:txBody>
      </p:sp>
      <p:sp>
        <p:nvSpPr>
          <p:cNvPr id="19462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19464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10"/>
          <p:cNvSpPr>
            <a:spLocks noChangeArrowheads="1"/>
          </p:cNvSpPr>
          <p:nvPr/>
        </p:nvSpPr>
        <p:spPr bwMode="auto">
          <a:xfrm>
            <a:off x="395288" y="1196975"/>
            <a:ext cx="2952750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9933">
                  <a:gamma/>
                  <a:shade val="46275"/>
                  <a:invGamma/>
                </a:srgbClr>
              </a:gs>
              <a:gs pos="50000">
                <a:srgbClr val="339933"/>
              </a:gs>
              <a:gs pos="100000">
                <a:srgbClr val="3399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19466" name="TextBox 10"/>
          <p:cNvSpPr txBox="1">
            <a:spLocks noChangeArrowheads="1"/>
          </p:cNvSpPr>
          <p:nvPr/>
        </p:nvSpPr>
        <p:spPr bwMode="auto">
          <a:xfrm>
            <a:off x="611188" y="1196975"/>
            <a:ext cx="25923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Основной (один из основных) вид деятельности</a:t>
            </a:r>
          </a:p>
        </p:txBody>
      </p:sp>
      <p:sp>
        <p:nvSpPr>
          <p:cNvPr id="19467" name="TextBox 11"/>
          <p:cNvSpPr txBox="1">
            <a:spLocks noChangeArrowheads="1"/>
          </p:cNvSpPr>
          <p:nvPr/>
        </p:nvSpPr>
        <p:spPr bwMode="auto">
          <a:xfrm>
            <a:off x="611188" y="2420938"/>
            <a:ext cx="2447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Наличие аккредитованной испытательной лаборатории (центра) </a:t>
            </a:r>
          </a:p>
        </p:txBody>
      </p:sp>
      <p:sp>
        <p:nvSpPr>
          <p:cNvPr id="19468" name="TextBox 10"/>
          <p:cNvSpPr txBox="1">
            <a:spLocks noChangeArrowheads="1"/>
          </p:cNvSpPr>
          <p:nvPr/>
        </p:nvSpPr>
        <p:spPr bwMode="auto">
          <a:xfrm>
            <a:off x="468313" y="4292600"/>
            <a:ext cx="25923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Наличие в штате экспертов по СОУТ</a:t>
            </a:r>
          </a:p>
        </p:txBody>
      </p:sp>
      <p:sp>
        <p:nvSpPr>
          <p:cNvPr id="19469" name="TextBox 10"/>
          <p:cNvSpPr txBox="1">
            <a:spLocks noChangeArrowheads="1"/>
          </p:cNvSpPr>
          <p:nvPr/>
        </p:nvSpPr>
        <p:spPr bwMode="auto">
          <a:xfrm>
            <a:off x="611188" y="5373688"/>
            <a:ext cx="25923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Страхование ответственности</a:t>
            </a:r>
          </a:p>
        </p:txBody>
      </p:sp>
      <p:sp>
        <p:nvSpPr>
          <p:cNvPr id="19470" name="Text Box 38"/>
          <p:cNvSpPr txBox="1">
            <a:spLocks noChangeArrowheads="1"/>
          </p:cNvSpPr>
          <p:nvPr/>
        </p:nvSpPr>
        <p:spPr bwMode="auto">
          <a:xfrm>
            <a:off x="4500563" y="1125538"/>
            <a:ext cx="4032250" cy="1209675"/>
          </a:xfrm>
          <a:prstGeom prst="rect">
            <a:avLst/>
          </a:prstGeom>
          <a:noFill/>
          <a:ln w="19050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tx2"/>
                </a:solidFill>
              </a:rPr>
              <a:t>Росаккредитация </a:t>
            </a:r>
          </a:p>
          <a:p>
            <a:pPr algn="ctr"/>
            <a:r>
              <a:rPr lang="ru-RU">
                <a:solidFill>
                  <a:schemeClr val="tx2"/>
                </a:solidFill>
              </a:rPr>
              <a:t>(область аккредитации включает исследования (измерения), предусмотренные законом)</a:t>
            </a:r>
          </a:p>
        </p:txBody>
      </p:sp>
      <p:cxnSp>
        <p:nvCxnSpPr>
          <p:cNvPr id="19471" name="AutoShape 39"/>
          <p:cNvCxnSpPr>
            <a:cxnSpLocks noChangeShapeType="1"/>
            <a:endCxn id="19470" idx="1"/>
          </p:cNvCxnSpPr>
          <p:nvPr/>
        </p:nvCxnSpPr>
        <p:spPr bwMode="auto">
          <a:xfrm flipV="1">
            <a:off x="3360738" y="1730375"/>
            <a:ext cx="1130300" cy="1411288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cxnSp>
      <p:sp>
        <p:nvSpPr>
          <p:cNvPr id="19472" name="Text Box 40"/>
          <p:cNvSpPr txBox="1">
            <a:spLocks noChangeArrowheads="1"/>
          </p:cNvSpPr>
          <p:nvPr/>
        </p:nvSpPr>
        <p:spPr bwMode="auto">
          <a:xfrm>
            <a:off x="4500563" y="2565400"/>
            <a:ext cx="4032250" cy="2308225"/>
          </a:xfrm>
          <a:prstGeom prst="rect">
            <a:avLst/>
          </a:prstGeom>
          <a:noFill/>
          <a:ln w="19050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tx2"/>
                </a:solidFill>
              </a:rPr>
              <a:t>Не менее 5 экспертов, имеющих сертификат эксперта, в том числе не менее одного эксперта с образованием по специальности врач по общей гигиене, врач по гигиене труда, врач по санитарно-гигиеническим лабораторным испытаниям</a:t>
            </a:r>
            <a:r>
              <a:rPr lang="ru-RU"/>
              <a:t>   </a:t>
            </a:r>
          </a:p>
        </p:txBody>
      </p:sp>
      <p:cxnSp>
        <p:nvCxnSpPr>
          <p:cNvPr id="19473" name="AutoShape 41"/>
          <p:cNvCxnSpPr>
            <a:cxnSpLocks noChangeShapeType="1"/>
          </p:cNvCxnSpPr>
          <p:nvPr/>
        </p:nvCxnSpPr>
        <p:spPr bwMode="auto">
          <a:xfrm flipV="1">
            <a:off x="3348038" y="3716338"/>
            <a:ext cx="1130300" cy="933450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cxnSp>
      <p:sp>
        <p:nvSpPr>
          <p:cNvPr id="19474" name="Text Box 42"/>
          <p:cNvSpPr txBox="1">
            <a:spLocks noChangeArrowheads="1"/>
          </p:cNvSpPr>
          <p:nvPr/>
        </p:nvSpPr>
        <p:spPr bwMode="auto">
          <a:xfrm>
            <a:off x="4500563" y="5084763"/>
            <a:ext cx="4032250" cy="935037"/>
          </a:xfrm>
          <a:prstGeom prst="rect">
            <a:avLst/>
          </a:prstGeom>
          <a:noFill/>
          <a:ln w="19050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tx2"/>
                </a:solidFill>
              </a:rPr>
              <a:t>Минимальный размер страховой суммы – не менее 10 млн. рублей.</a:t>
            </a:r>
          </a:p>
          <a:p>
            <a:pPr algn="ctr"/>
            <a:r>
              <a:rPr lang="ru-RU">
                <a:solidFill>
                  <a:schemeClr val="tx2"/>
                </a:solidFill>
              </a:rPr>
              <a:t>Договор – на срок не менее года.</a:t>
            </a:r>
          </a:p>
        </p:txBody>
      </p:sp>
      <p:cxnSp>
        <p:nvCxnSpPr>
          <p:cNvPr id="19475" name="AutoShape 43"/>
          <p:cNvCxnSpPr>
            <a:cxnSpLocks noChangeShapeType="1"/>
            <a:endCxn id="19474" idx="1"/>
          </p:cNvCxnSpPr>
          <p:nvPr/>
        </p:nvCxnSpPr>
        <p:spPr bwMode="auto">
          <a:xfrm flipV="1">
            <a:off x="3360738" y="5553075"/>
            <a:ext cx="1130300" cy="179388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cxnSp>
      <p:sp>
        <p:nvSpPr>
          <p:cNvPr id="19476" name="Text Box 47"/>
          <p:cNvSpPr txBox="1">
            <a:spLocks noChangeArrowheads="1"/>
          </p:cNvSpPr>
          <p:nvPr/>
        </p:nvSpPr>
        <p:spPr bwMode="auto">
          <a:xfrm>
            <a:off x="0" y="1125538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latin typeface="Algerian" pitchFamily="82" charset="0"/>
              </a:rPr>
              <a:t>1</a:t>
            </a:r>
          </a:p>
        </p:txBody>
      </p:sp>
      <p:sp>
        <p:nvSpPr>
          <p:cNvPr id="19477" name="Text Box 48"/>
          <p:cNvSpPr txBox="1">
            <a:spLocks noChangeArrowheads="1"/>
          </p:cNvSpPr>
          <p:nvPr/>
        </p:nvSpPr>
        <p:spPr bwMode="auto">
          <a:xfrm>
            <a:off x="0" y="2276475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latin typeface="Algerian" pitchFamily="82" charset="0"/>
              </a:rPr>
              <a:t>2</a:t>
            </a:r>
          </a:p>
        </p:txBody>
      </p:sp>
      <p:sp>
        <p:nvSpPr>
          <p:cNvPr id="19478" name="Text Box 49"/>
          <p:cNvSpPr txBox="1">
            <a:spLocks noChangeArrowheads="1"/>
          </p:cNvSpPr>
          <p:nvPr/>
        </p:nvSpPr>
        <p:spPr bwMode="auto">
          <a:xfrm>
            <a:off x="0" y="4221163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latin typeface="Algerian" pitchFamily="82" charset="0"/>
              </a:rPr>
              <a:t>3</a:t>
            </a:r>
          </a:p>
        </p:txBody>
      </p:sp>
      <p:sp>
        <p:nvSpPr>
          <p:cNvPr id="19479" name="Text Box 50"/>
          <p:cNvSpPr txBox="1">
            <a:spLocks noChangeArrowheads="1"/>
          </p:cNvSpPr>
          <p:nvPr/>
        </p:nvSpPr>
        <p:spPr bwMode="auto">
          <a:xfrm>
            <a:off x="0" y="5300663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latin typeface="Algerian" pitchFamily="82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642350" cy="1143000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+mn-lt"/>
              </a:rPr>
              <a:t>ТРЕБОВАНИЯ К ИСПЫТАТЕЛЬНЫМ ЛАБОРАТОРИЯМ (ЦЕНТРАМ)</a:t>
            </a:r>
          </a:p>
        </p:txBody>
      </p:sp>
      <p:sp>
        <p:nvSpPr>
          <p:cNvPr id="2150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9F40DE3A-4AFA-43BD-AC01-A631080F2752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4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21507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21509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250825" y="2781300"/>
            <a:ext cx="8642350" cy="1296988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>
                <a:solidFill>
                  <a:srgbClr val="FFFFFF"/>
                </a:solidFill>
                <a:cs typeface="Arial" charset="0"/>
              </a:rPr>
              <a:t>Область аккредитации: факторы производственной среды, факторы трудового процесса</a:t>
            </a:r>
          </a:p>
        </p:txBody>
      </p:sp>
      <p:sp>
        <p:nvSpPr>
          <p:cNvPr id="3" name="Прямоугольник 15"/>
          <p:cNvSpPr/>
          <p:nvPr/>
        </p:nvSpPr>
        <p:spPr>
          <a:xfrm>
            <a:off x="250825" y="1268413"/>
            <a:ext cx="8642350" cy="129698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>
                <a:solidFill>
                  <a:srgbClr val="FFFFFF"/>
                </a:solidFill>
                <a:cs typeface="Arial" charset="0"/>
              </a:rPr>
              <a:t>Критерии аккредитации и требования к испытательным лабораториям (центрам)</a:t>
            </a:r>
          </a:p>
        </p:txBody>
      </p:sp>
      <p:sp>
        <p:nvSpPr>
          <p:cNvPr id="4" name="Прямоугольник 15"/>
          <p:cNvSpPr/>
          <p:nvPr/>
        </p:nvSpPr>
        <p:spPr>
          <a:xfrm>
            <a:off x="250825" y="4292600"/>
            <a:ext cx="8642350" cy="1296988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>
                <a:solidFill>
                  <a:srgbClr val="FFFFFF"/>
                </a:solidFill>
                <a:cs typeface="Arial" charset="0"/>
              </a:rPr>
              <a:t>Подход к формированию областей аккредитации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0"/>
          <p:cNvSpPr>
            <a:spLocks noChangeArrowheads="1"/>
          </p:cNvSpPr>
          <p:nvPr/>
        </p:nvSpPr>
        <p:spPr bwMode="auto">
          <a:xfrm>
            <a:off x="468313" y="3933825"/>
            <a:ext cx="2952750" cy="11509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9933">
                  <a:gamma/>
                  <a:shade val="46275"/>
                  <a:invGamma/>
                </a:srgbClr>
              </a:gs>
              <a:gs pos="50000">
                <a:srgbClr val="339933"/>
              </a:gs>
              <a:gs pos="100000">
                <a:srgbClr val="3399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3" name="Скругленный прямоугольник 10"/>
          <p:cNvSpPr>
            <a:spLocks noChangeArrowheads="1"/>
          </p:cNvSpPr>
          <p:nvPr/>
        </p:nvSpPr>
        <p:spPr bwMode="auto">
          <a:xfrm>
            <a:off x="395288" y="2420938"/>
            <a:ext cx="2952750" cy="10810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9933">
                  <a:gamma/>
                  <a:shade val="46275"/>
                  <a:invGamma/>
                </a:srgbClr>
              </a:gs>
              <a:gs pos="50000">
                <a:srgbClr val="339933"/>
              </a:gs>
              <a:gs pos="100000">
                <a:srgbClr val="3399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4" name="Скругленный прямоугольник 10"/>
          <p:cNvSpPr>
            <a:spLocks noChangeArrowheads="1"/>
          </p:cNvSpPr>
          <p:nvPr/>
        </p:nvSpPr>
        <p:spPr bwMode="auto">
          <a:xfrm>
            <a:off x="395288" y="1196975"/>
            <a:ext cx="2952750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9933">
                  <a:gamma/>
                  <a:shade val="46275"/>
                  <a:invGamma/>
                </a:srgbClr>
              </a:gs>
              <a:gs pos="50000">
                <a:srgbClr val="339933"/>
              </a:gs>
              <a:gs pos="100000">
                <a:srgbClr val="3399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2532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642350" cy="1143000"/>
          </a:xfrm>
        </p:spPr>
        <p:txBody>
          <a:bodyPr/>
          <a:lstStyle/>
          <a:p>
            <a:r>
              <a:rPr lang="ru-RU" sz="2000" b="1" smtClean="0">
                <a:solidFill>
                  <a:schemeClr val="tx2"/>
                </a:solidFill>
                <a:latin typeface="Helios"/>
                <a:cs typeface="Arial" charset="0"/>
              </a:rPr>
              <a:t>ТРЕБОВАНИЯ К ЭКСПЕРТАМ, ОСУЩЕСТВЛЯЮЩИМ </a:t>
            </a:r>
            <a:br>
              <a:rPr lang="ru-RU" sz="2000" b="1" smtClean="0">
                <a:solidFill>
                  <a:schemeClr val="tx2"/>
                </a:solidFill>
                <a:latin typeface="Helios"/>
                <a:cs typeface="Arial" charset="0"/>
              </a:rPr>
            </a:br>
            <a:r>
              <a:rPr lang="ru-RU" sz="2000" b="1" smtClean="0">
                <a:solidFill>
                  <a:schemeClr val="tx2"/>
                </a:solidFill>
                <a:latin typeface="Helios"/>
                <a:cs typeface="Arial" charset="0"/>
              </a:rPr>
              <a:t>СПЕЦИАЛЬНУЮ ОЦЕНКУ УСЛОВИЙ ТРУДА</a:t>
            </a:r>
          </a:p>
        </p:txBody>
      </p:sp>
      <p:sp>
        <p:nvSpPr>
          <p:cNvPr id="22533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88125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BFD0E602-2444-460C-BBCB-F20DFA3E211E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5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2253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22536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7" name="TextBox 10"/>
          <p:cNvSpPr txBox="1">
            <a:spLocks noChangeArrowheads="1"/>
          </p:cNvSpPr>
          <p:nvPr/>
        </p:nvSpPr>
        <p:spPr bwMode="auto">
          <a:xfrm>
            <a:off x="611188" y="1412875"/>
            <a:ext cx="2592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Высшее образование</a:t>
            </a:r>
          </a:p>
        </p:txBody>
      </p:sp>
      <p:sp>
        <p:nvSpPr>
          <p:cNvPr id="22538" name="TextBox 10"/>
          <p:cNvSpPr txBox="1">
            <a:spLocks noChangeArrowheads="1"/>
          </p:cNvSpPr>
          <p:nvPr/>
        </p:nvSpPr>
        <p:spPr bwMode="auto">
          <a:xfrm>
            <a:off x="611188" y="1412875"/>
            <a:ext cx="2592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Высшее образование</a:t>
            </a:r>
          </a:p>
        </p:txBody>
      </p:sp>
      <p:sp>
        <p:nvSpPr>
          <p:cNvPr id="22539" name="TextBox 10"/>
          <p:cNvSpPr txBox="1">
            <a:spLocks noChangeArrowheads="1"/>
          </p:cNvSpPr>
          <p:nvPr/>
        </p:nvSpPr>
        <p:spPr bwMode="auto">
          <a:xfrm>
            <a:off x="611188" y="2492375"/>
            <a:ext cx="25923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Дополнительное профессиональное образование</a:t>
            </a:r>
          </a:p>
        </p:txBody>
      </p:sp>
      <p:sp>
        <p:nvSpPr>
          <p:cNvPr id="22540" name="TextBox 10"/>
          <p:cNvSpPr txBox="1">
            <a:spLocks noChangeArrowheads="1"/>
          </p:cNvSpPr>
          <p:nvPr/>
        </p:nvSpPr>
        <p:spPr bwMode="auto">
          <a:xfrm>
            <a:off x="611188" y="4005263"/>
            <a:ext cx="259238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Опыт работы в области оценки условий труда</a:t>
            </a:r>
          </a:p>
        </p:txBody>
      </p:sp>
      <p:sp>
        <p:nvSpPr>
          <p:cNvPr id="22541" name="Text Box 19"/>
          <p:cNvSpPr txBox="1">
            <a:spLocks noChangeArrowheads="1"/>
          </p:cNvSpPr>
          <p:nvPr/>
        </p:nvSpPr>
        <p:spPr bwMode="auto">
          <a:xfrm>
            <a:off x="3924300" y="2492375"/>
            <a:ext cx="2376488" cy="1449388"/>
          </a:xfrm>
          <a:prstGeom prst="rect">
            <a:avLst/>
          </a:prstGeom>
          <a:noFill/>
          <a:ln w="19050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chemeClr val="tx2"/>
                </a:solidFill>
              </a:rPr>
              <a:t>Лица, имеющие (получающие) среднее профессиональное и (или) высшее образование</a:t>
            </a:r>
          </a:p>
          <a:p>
            <a:pPr algn="ctr"/>
            <a:endParaRPr lang="ru-RU">
              <a:solidFill>
                <a:schemeClr val="tx2"/>
              </a:solidFill>
            </a:endParaRPr>
          </a:p>
        </p:txBody>
      </p:sp>
      <p:grpSp>
        <p:nvGrpSpPr>
          <p:cNvPr id="22542" name="Скругленный прямоугольник 34"/>
          <p:cNvGrpSpPr>
            <a:grpSpLocks/>
          </p:cNvGrpSpPr>
          <p:nvPr/>
        </p:nvGrpSpPr>
        <p:grpSpPr bwMode="auto">
          <a:xfrm>
            <a:off x="4932363" y="1052513"/>
            <a:ext cx="3095625" cy="1296987"/>
            <a:chOff x="3014" y="618"/>
            <a:chExt cx="2458" cy="354"/>
          </a:xfrm>
        </p:grpSpPr>
        <p:pic>
          <p:nvPicPr>
            <p:cNvPr id="20501" name="Скругленный прямоугольник 3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14" y="618"/>
              <a:ext cx="2458" cy="354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</p:pic>
        <p:sp>
          <p:nvSpPr>
            <p:cNvPr id="20502" name="Text Box 22"/>
            <p:cNvSpPr txBox="1">
              <a:spLocks noChangeArrowheads="1"/>
            </p:cNvSpPr>
            <p:nvPr/>
          </p:nvSpPr>
          <p:spPr bwMode="auto">
            <a:xfrm>
              <a:off x="3069" y="659"/>
              <a:ext cx="2347" cy="242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ДПП повышения квалификации объемом не менее 72 часов</a:t>
              </a:r>
            </a:p>
          </p:txBody>
        </p:sp>
      </p:grpSp>
      <p:sp>
        <p:nvSpPr>
          <p:cNvPr id="22543" name="Text Box 23"/>
          <p:cNvSpPr txBox="1">
            <a:spLocks noChangeArrowheads="1"/>
          </p:cNvSpPr>
          <p:nvPr/>
        </p:nvSpPr>
        <p:spPr bwMode="auto">
          <a:xfrm>
            <a:off x="6588125" y="2492375"/>
            <a:ext cx="2376488" cy="1387475"/>
          </a:xfrm>
          <a:prstGeom prst="rect">
            <a:avLst/>
          </a:prstGeom>
          <a:noFill/>
          <a:ln w="19050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chemeClr val="tx2"/>
                </a:solidFill>
              </a:rPr>
              <a:t>В соответствии с требованиями к организации и осуществлению образовательной деятельности по ДПП</a:t>
            </a:r>
          </a:p>
        </p:txBody>
      </p:sp>
      <p:sp>
        <p:nvSpPr>
          <p:cNvPr id="22544" name="AutoShape 24"/>
          <p:cNvSpPr>
            <a:spLocks/>
          </p:cNvSpPr>
          <p:nvPr/>
        </p:nvSpPr>
        <p:spPr bwMode="auto">
          <a:xfrm>
            <a:off x="3419475" y="908050"/>
            <a:ext cx="649288" cy="4103688"/>
          </a:xfrm>
          <a:prstGeom prst="leftBrace">
            <a:avLst>
              <a:gd name="adj1" fmla="val 52669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5" name="Text Box 25"/>
          <p:cNvSpPr txBox="1">
            <a:spLocks noChangeArrowheads="1"/>
          </p:cNvSpPr>
          <p:nvPr/>
        </p:nvSpPr>
        <p:spPr bwMode="auto">
          <a:xfrm>
            <a:off x="0" y="2420938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latin typeface="Algerian" pitchFamily="82" charset="0"/>
              </a:rPr>
              <a:t>2</a:t>
            </a:r>
          </a:p>
        </p:txBody>
      </p:sp>
      <p:sp>
        <p:nvSpPr>
          <p:cNvPr id="22546" name="Text Box 26"/>
          <p:cNvSpPr txBox="1">
            <a:spLocks noChangeArrowheads="1"/>
          </p:cNvSpPr>
          <p:nvPr/>
        </p:nvSpPr>
        <p:spPr bwMode="auto">
          <a:xfrm>
            <a:off x="0" y="1196975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latin typeface="Algerian" pitchFamily="82" charset="0"/>
              </a:rPr>
              <a:t>1</a:t>
            </a:r>
          </a:p>
        </p:txBody>
      </p:sp>
      <p:sp>
        <p:nvSpPr>
          <p:cNvPr id="22547" name="Text Box 27"/>
          <p:cNvSpPr txBox="1">
            <a:spLocks noChangeArrowheads="1"/>
          </p:cNvSpPr>
          <p:nvPr/>
        </p:nvSpPr>
        <p:spPr bwMode="auto">
          <a:xfrm>
            <a:off x="0" y="3789363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latin typeface="Algerian" pitchFamily="82" charset="0"/>
              </a:rPr>
              <a:t>3</a:t>
            </a:r>
          </a:p>
        </p:txBody>
      </p:sp>
      <p:sp>
        <p:nvSpPr>
          <p:cNvPr id="22548" name="Text Box 28"/>
          <p:cNvSpPr txBox="1">
            <a:spLocks noChangeArrowheads="1"/>
          </p:cNvSpPr>
          <p:nvPr/>
        </p:nvSpPr>
        <p:spPr bwMode="auto">
          <a:xfrm>
            <a:off x="4716463" y="4076700"/>
            <a:ext cx="3240087" cy="6604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tx2"/>
                </a:solidFill>
              </a:rPr>
              <a:t>Удостоверение о повышении квалификации</a:t>
            </a:r>
          </a:p>
        </p:txBody>
      </p:sp>
      <p:sp>
        <p:nvSpPr>
          <p:cNvPr id="22549" name="Text Box 29"/>
          <p:cNvSpPr txBox="1">
            <a:spLocks noChangeArrowheads="1"/>
          </p:cNvSpPr>
          <p:nvPr/>
        </p:nvSpPr>
        <p:spPr bwMode="auto">
          <a:xfrm>
            <a:off x="4211638" y="5013325"/>
            <a:ext cx="4537075" cy="120967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tx2"/>
                </a:solidFill>
              </a:rPr>
              <a:t>Федеральный реестр сведений о документах об образовании и (или) о квалификации, документах об обучении</a:t>
            </a:r>
          </a:p>
          <a:p>
            <a:pPr algn="just"/>
            <a:endParaRPr lang="ru-RU">
              <a:solidFill>
                <a:schemeClr val="tx2"/>
              </a:solidFill>
            </a:endParaRPr>
          </a:p>
        </p:txBody>
      </p:sp>
      <p:sp>
        <p:nvSpPr>
          <p:cNvPr id="22550" name="Line 30"/>
          <p:cNvSpPr>
            <a:spLocks noChangeShapeType="1"/>
          </p:cNvSpPr>
          <p:nvPr/>
        </p:nvSpPr>
        <p:spPr bwMode="auto">
          <a:xfrm>
            <a:off x="6443663" y="2349500"/>
            <a:ext cx="0" cy="17272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51" name="Line 31"/>
          <p:cNvSpPr>
            <a:spLocks noChangeShapeType="1"/>
          </p:cNvSpPr>
          <p:nvPr/>
        </p:nvSpPr>
        <p:spPr bwMode="auto">
          <a:xfrm>
            <a:off x="6443663" y="4738688"/>
            <a:ext cx="0" cy="28733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AutoShape 45"/>
          <p:cNvSpPr>
            <a:spLocks noChangeArrowheads="1"/>
          </p:cNvSpPr>
          <p:nvPr/>
        </p:nvSpPr>
        <p:spPr bwMode="auto">
          <a:xfrm>
            <a:off x="3708400" y="2565400"/>
            <a:ext cx="1584325" cy="1152525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88125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A57B2763-DBB0-4CC8-AE1D-8D1A4937A92A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6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23555" name="Заголовок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229600" cy="850900"/>
          </a:xfrm>
        </p:spPr>
        <p:txBody>
          <a:bodyPr/>
          <a:lstStyle/>
          <a:p>
            <a:pPr>
              <a:lnSpc>
                <a:spcPct val="50000"/>
              </a:lnSpc>
            </a:pPr>
            <a:r>
              <a:rPr lang="ru-RU" sz="2000" b="1" smtClean="0">
                <a:solidFill>
                  <a:schemeClr val="tx2"/>
                </a:solidFill>
                <a:latin typeface="Helios"/>
                <a:cs typeface="Arial" charset="0"/>
              </a:rPr>
              <a:t>АТТЕСТАЦИИ ФИЗИЧЕСКИХ ЛИЦ НА ПРАВО ВЫПОЛНЕНИЯ РАБОТ ПО СПЕЦИАЛЬНОЙ ОЦЕНКЕ УСЛОВИЙ ТРУДА</a:t>
            </a:r>
            <a:r>
              <a:rPr lang="ru-RU" smtClean="0"/>
              <a:t> </a:t>
            </a:r>
          </a:p>
        </p:txBody>
      </p:sp>
      <p:sp>
        <p:nvSpPr>
          <p:cNvPr id="23556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3557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23559" name="Text Box 14"/>
          <p:cNvSpPr txBox="1">
            <a:spLocks noChangeArrowheads="1"/>
          </p:cNvSpPr>
          <p:nvPr/>
        </p:nvSpPr>
        <p:spPr bwMode="auto">
          <a:xfrm>
            <a:off x="684213" y="1125538"/>
            <a:ext cx="2303462" cy="17684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Организационный механизм – аттестационные комиссии (центральная и региональные)</a:t>
            </a:r>
          </a:p>
        </p:txBody>
      </p:sp>
      <p:sp>
        <p:nvSpPr>
          <p:cNvPr id="23560" name="Text Box 15"/>
          <p:cNvSpPr txBox="1">
            <a:spLocks noChangeArrowheads="1"/>
          </p:cNvSpPr>
          <p:nvPr/>
        </p:nvSpPr>
        <p:spPr bwMode="auto">
          <a:xfrm>
            <a:off x="5940425" y="1125538"/>
            <a:ext cx="2808288" cy="17684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Форма аттестации – тестирование и собеседование. Предмет аттестации – направления деятельности эксперта.</a:t>
            </a:r>
          </a:p>
        </p:txBody>
      </p:sp>
      <p:sp>
        <p:nvSpPr>
          <p:cNvPr id="23561" name="Text Box 16"/>
          <p:cNvSpPr txBox="1">
            <a:spLocks noChangeArrowheads="1"/>
          </p:cNvSpPr>
          <p:nvPr/>
        </p:nvSpPr>
        <p:spPr bwMode="auto">
          <a:xfrm>
            <a:off x="5940425" y="3068638"/>
            <a:ext cx="2808288" cy="94456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Периодичность подтверждения сертификата – 5 лет</a:t>
            </a:r>
          </a:p>
        </p:txBody>
      </p:sp>
      <p:sp>
        <p:nvSpPr>
          <p:cNvPr id="23562" name="Text Box 17"/>
          <p:cNvSpPr txBox="1">
            <a:spLocks noChangeArrowheads="1"/>
          </p:cNvSpPr>
          <p:nvPr/>
        </p:nvSpPr>
        <p:spPr bwMode="auto">
          <a:xfrm>
            <a:off x="5940425" y="4221163"/>
            <a:ext cx="2808288" cy="94456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Основания для аннулирования сертификата эксперта</a:t>
            </a:r>
          </a:p>
        </p:txBody>
      </p:sp>
      <p:sp>
        <p:nvSpPr>
          <p:cNvPr id="23563" name="Text Box 18"/>
          <p:cNvSpPr txBox="1">
            <a:spLocks noChangeArrowheads="1"/>
          </p:cNvSpPr>
          <p:nvPr/>
        </p:nvSpPr>
        <p:spPr bwMode="auto">
          <a:xfrm>
            <a:off x="684213" y="4221163"/>
            <a:ext cx="2303462" cy="94456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Реестр экспертов</a:t>
            </a:r>
          </a:p>
          <a:p>
            <a:pPr algn="ctr"/>
            <a:r>
              <a:rPr lang="ru-RU"/>
              <a:t> </a:t>
            </a:r>
          </a:p>
          <a:p>
            <a:pPr algn="ctr"/>
            <a:endParaRPr lang="ru-RU"/>
          </a:p>
        </p:txBody>
      </p:sp>
      <p:sp>
        <p:nvSpPr>
          <p:cNvPr id="23564" name="Text Box 19"/>
          <p:cNvSpPr txBox="1">
            <a:spLocks noChangeArrowheads="1"/>
          </p:cNvSpPr>
          <p:nvPr/>
        </p:nvSpPr>
        <p:spPr bwMode="auto">
          <a:xfrm>
            <a:off x="684213" y="3068638"/>
            <a:ext cx="2303462" cy="94456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Порядок проведения испытания </a:t>
            </a:r>
          </a:p>
        </p:txBody>
      </p:sp>
      <p:sp>
        <p:nvSpPr>
          <p:cNvPr id="23565" name="Заголовок 1"/>
          <p:cNvSpPr>
            <a:spLocks/>
          </p:cNvSpPr>
          <p:nvPr/>
        </p:nvSpPr>
        <p:spPr bwMode="auto">
          <a:xfrm>
            <a:off x="3419475" y="1341438"/>
            <a:ext cx="21590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2000" b="1">
                <a:solidFill>
                  <a:schemeClr val="tx2"/>
                </a:solidFill>
                <a:latin typeface="Helios"/>
              </a:rPr>
              <a:t>АТТЕСТАЦИЯ ЭКСПЕРТОВ</a:t>
            </a:r>
            <a:endParaRPr lang="ru-RU" sz="4400">
              <a:latin typeface="Calibri" pitchFamily="34" charset="0"/>
            </a:endParaRPr>
          </a:p>
        </p:txBody>
      </p:sp>
      <p:cxnSp>
        <p:nvCxnSpPr>
          <p:cNvPr id="23566" name="AutoShape 22"/>
          <p:cNvCxnSpPr>
            <a:cxnSpLocks noChangeShapeType="1"/>
          </p:cNvCxnSpPr>
          <p:nvPr/>
        </p:nvCxnSpPr>
        <p:spPr bwMode="auto">
          <a:xfrm rot="5400000" flipH="1">
            <a:off x="2808288" y="2168525"/>
            <a:ext cx="935037" cy="576263"/>
          </a:xfrm>
          <a:prstGeom prst="bentConnector3">
            <a:avLst>
              <a:gd name="adj1" fmla="val 10254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3567" name="AutoShape 24"/>
          <p:cNvCxnSpPr>
            <a:cxnSpLocks noChangeShapeType="1"/>
          </p:cNvCxnSpPr>
          <p:nvPr/>
        </p:nvCxnSpPr>
        <p:spPr bwMode="auto">
          <a:xfrm rot="-5400000">
            <a:off x="5220494" y="2132807"/>
            <a:ext cx="863600" cy="576262"/>
          </a:xfrm>
          <a:prstGeom prst="bentConnector3">
            <a:avLst>
              <a:gd name="adj1" fmla="val 1034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3568" name="Line 25"/>
          <p:cNvSpPr>
            <a:spLocks noChangeShapeType="1"/>
          </p:cNvSpPr>
          <p:nvPr/>
        </p:nvSpPr>
        <p:spPr bwMode="auto">
          <a:xfrm>
            <a:off x="3059113" y="36449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9" name="Line 26"/>
          <p:cNvSpPr>
            <a:spLocks noChangeShapeType="1"/>
          </p:cNvSpPr>
          <p:nvPr/>
        </p:nvSpPr>
        <p:spPr bwMode="auto">
          <a:xfrm>
            <a:off x="5435600" y="35734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23570" name="AutoShape 27"/>
          <p:cNvCxnSpPr>
            <a:cxnSpLocks noChangeShapeType="1"/>
          </p:cNvCxnSpPr>
          <p:nvPr/>
        </p:nvCxnSpPr>
        <p:spPr bwMode="auto">
          <a:xfrm rot="5400000">
            <a:off x="2856706" y="4064794"/>
            <a:ext cx="909638" cy="647700"/>
          </a:xfrm>
          <a:prstGeom prst="bentConnector3">
            <a:avLst>
              <a:gd name="adj1" fmla="val 10244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3571" name="AutoShape 28"/>
          <p:cNvCxnSpPr>
            <a:cxnSpLocks noChangeShapeType="1"/>
          </p:cNvCxnSpPr>
          <p:nvPr/>
        </p:nvCxnSpPr>
        <p:spPr bwMode="auto">
          <a:xfrm rot="16200000" flipH="1">
            <a:off x="5120482" y="4177506"/>
            <a:ext cx="1049338" cy="5619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3572" name="Text Box 32"/>
          <p:cNvSpPr txBox="1">
            <a:spLocks noChangeArrowheads="1"/>
          </p:cNvSpPr>
          <p:nvPr/>
        </p:nvSpPr>
        <p:spPr bwMode="auto">
          <a:xfrm>
            <a:off x="3779838" y="2708275"/>
            <a:ext cx="1584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latin typeface="Verdana" pitchFamily="34" charset="0"/>
              </a:rPr>
              <a:t>СЕРТИФИКАТ</a:t>
            </a:r>
          </a:p>
        </p:txBody>
      </p:sp>
      <p:sp>
        <p:nvSpPr>
          <p:cNvPr id="23573" name="Rectangle 33"/>
          <p:cNvSpPr>
            <a:spLocks noChangeArrowheads="1"/>
          </p:cNvSpPr>
          <p:nvPr/>
        </p:nvSpPr>
        <p:spPr bwMode="auto">
          <a:xfrm>
            <a:off x="3708400" y="4149725"/>
            <a:ext cx="1584325" cy="9350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74" name="Text Box 34"/>
          <p:cNvSpPr txBox="1">
            <a:spLocks noChangeArrowheads="1"/>
          </p:cNvSpPr>
          <p:nvPr/>
        </p:nvSpPr>
        <p:spPr bwMode="auto">
          <a:xfrm>
            <a:off x="3708400" y="4221163"/>
            <a:ext cx="1584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latin typeface="Verdana" pitchFamily="34" charset="0"/>
              </a:rPr>
              <a:t>РЕЕСТР</a:t>
            </a:r>
          </a:p>
        </p:txBody>
      </p:sp>
      <p:sp>
        <p:nvSpPr>
          <p:cNvPr id="23575" name="Line 35"/>
          <p:cNvSpPr>
            <a:spLocks noChangeShapeType="1"/>
          </p:cNvSpPr>
          <p:nvPr/>
        </p:nvSpPr>
        <p:spPr bwMode="auto">
          <a:xfrm>
            <a:off x="4067175" y="4149725"/>
            <a:ext cx="0" cy="9350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6" name="Line 36"/>
          <p:cNvSpPr>
            <a:spLocks noChangeShapeType="1"/>
          </p:cNvSpPr>
          <p:nvPr/>
        </p:nvSpPr>
        <p:spPr bwMode="auto">
          <a:xfrm>
            <a:off x="3708400" y="5084763"/>
            <a:ext cx="15843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7" name="Line 37"/>
          <p:cNvSpPr>
            <a:spLocks noChangeShapeType="1"/>
          </p:cNvSpPr>
          <p:nvPr/>
        </p:nvSpPr>
        <p:spPr bwMode="auto">
          <a:xfrm>
            <a:off x="3708400" y="4652963"/>
            <a:ext cx="15843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8" name="Line 38"/>
          <p:cNvSpPr>
            <a:spLocks noChangeShapeType="1"/>
          </p:cNvSpPr>
          <p:nvPr/>
        </p:nvSpPr>
        <p:spPr bwMode="auto">
          <a:xfrm>
            <a:off x="3708400" y="4508500"/>
            <a:ext cx="15843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9" name="Line 39"/>
          <p:cNvSpPr>
            <a:spLocks noChangeShapeType="1"/>
          </p:cNvSpPr>
          <p:nvPr/>
        </p:nvSpPr>
        <p:spPr bwMode="auto">
          <a:xfrm>
            <a:off x="4356100" y="4508500"/>
            <a:ext cx="0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0" name="Line 40"/>
          <p:cNvSpPr>
            <a:spLocks noChangeShapeType="1"/>
          </p:cNvSpPr>
          <p:nvPr/>
        </p:nvSpPr>
        <p:spPr bwMode="auto">
          <a:xfrm>
            <a:off x="4716463" y="4508500"/>
            <a:ext cx="0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1" name="Line 41"/>
          <p:cNvSpPr>
            <a:spLocks noChangeShapeType="1"/>
          </p:cNvSpPr>
          <p:nvPr/>
        </p:nvSpPr>
        <p:spPr bwMode="auto">
          <a:xfrm>
            <a:off x="5003800" y="4508500"/>
            <a:ext cx="0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2" name="AutoShape 42"/>
          <p:cNvSpPr>
            <a:spLocks noChangeArrowheads="1"/>
          </p:cNvSpPr>
          <p:nvPr/>
        </p:nvSpPr>
        <p:spPr bwMode="auto">
          <a:xfrm>
            <a:off x="4932363" y="3141663"/>
            <a:ext cx="288925" cy="287337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3583" name="Line 57"/>
          <p:cNvSpPr>
            <a:spLocks noChangeShapeType="1"/>
          </p:cNvSpPr>
          <p:nvPr/>
        </p:nvSpPr>
        <p:spPr bwMode="auto">
          <a:xfrm>
            <a:off x="3708400" y="4868863"/>
            <a:ext cx="15843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4" name="AutoShape 139"/>
          <p:cNvSpPr>
            <a:spLocks noChangeArrowheads="1"/>
          </p:cNvSpPr>
          <p:nvPr/>
        </p:nvSpPr>
        <p:spPr bwMode="auto">
          <a:xfrm rot="5400000">
            <a:off x="4319588" y="2241550"/>
            <a:ext cx="360362" cy="287338"/>
          </a:xfrm>
          <a:prstGeom prst="homePlate">
            <a:avLst>
              <a:gd name="adj" fmla="val 31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85" name="AutoShape 140"/>
          <p:cNvSpPr>
            <a:spLocks noChangeArrowheads="1"/>
          </p:cNvSpPr>
          <p:nvPr/>
        </p:nvSpPr>
        <p:spPr bwMode="auto">
          <a:xfrm rot="5400000">
            <a:off x="4319588" y="3752850"/>
            <a:ext cx="360362" cy="287338"/>
          </a:xfrm>
          <a:prstGeom prst="homePlate">
            <a:avLst>
              <a:gd name="adj" fmla="val 31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86" name="Text Box 141"/>
          <p:cNvSpPr txBox="1">
            <a:spLocks noChangeArrowheads="1"/>
          </p:cNvSpPr>
          <p:nvPr/>
        </p:nvSpPr>
        <p:spPr bwMode="auto">
          <a:xfrm>
            <a:off x="3708400" y="5186363"/>
            <a:ext cx="5040313" cy="13430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ru-RU" sz="1600"/>
              <a:t> Дисквалификация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1600"/>
              <a:t> Предоставление недостоверных сведений при аттестации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1600"/>
              <a:t> Разглашение конфиденциальных сведений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Номер слайда 3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</a:pPr>
            <a:fld id="{B4C318CC-70F8-49A6-B5FE-6CF5B4186F49}" type="slidenum">
              <a:rPr lang="ru-RU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</a:pPr>
              <a:t>7</a:t>
            </a:fld>
            <a:endParaRPr lang="ru-RU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24578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4579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24581" name="Заголовок 1"/>
          <p:cNvSpPr>
            <a:spLocks/>
          </p:cNvSpPr>
          <p:nvPr/>
        </p:nvSpPr>
        <p:spPr bwMode="auto">
          <a:xfrm>
            <a:off x="250825" y="0"/>
            <a:ext cx="8642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2000" b="1">
                <a:solidFill>
                  <a:schemeClr val="tx2"/>
                </a:solidFill>
                <a:latin typeface="Helios"/>
              </a:rPr>
              <a:t>РЕЕСТР ОРГАНИЗАЦИЙ, ОСУЩЕСТВЛЯЮЩИХ </a:t>
            </a:r>
            <a:br>
              <a:rPr lang="ru-RU" sz="2000" b="1">
                <a:solidFill>
                  <a:schemeClr val="tx2"/>
                </a:solidFill>
                <a:latin typeface="Helios"/>
              </a:rPr>
            </a:br>
            <a:r>
              <a:rPr lang="ru-RU" sz="2000" b="1">
                <a:solidFill>
                  <a:schemeClr val="tx2"/>
                </a:solidFill>
                <a:latin typeface="Helios"/>
              </a:rPr>
              <a:t>СПЕЦИАЛЬНУЮ ОЦЕНКУ УСЛОВИЙ ТРУДА</a:t>
            </a:r>
          </a:p>
        </p:txBody>
      </p:sp>
      <p:grpSp>
        <p:nvGrpSpPr>
          <p:cNvPr id="24582" name="Скругленный прямоугольник 34"/>
          <p:cNvGrpSpPr>
            <a:grpSpLocks/>
          </p:cNvGrpSpPr>
          <p:nvPr/>
        </p:nvGrpSpPr>
        <p:grpSpPr bwMode="auto">
          <a:xfrm>
            <a:off x="323850" y="1125538"/>
            <a:ext cx="2087563" cy="1296987"/>
            <a:chOff x="3014" y="618"/>
            <a:chExt cx="2458" cy="354"/>
          </a:xfrm>
        </p:grpSpPr>
        <p:pic>
          <p:nvPicPr>
            <p:cNvPr id="2" name="Скругленный прямоугольник 3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14" y="618"/>
              <a:ext cx="2458" cy="354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</p:pic>
        <p:sp>
          <p:nvSpPr>
            <p:cNvPr id="3" name="Text Box 22"/>
            <p:cNvSpPr txBox="1">
              <a:spLocks noChangeArrowheads="1"/>
            </p:cNvSpPr>
            <p:nvPr/>
          </p:nvSpPr>
          <p:spPr bwMode="auto">
            <a:xfrm>
              <a:off x="3068" y="659"/>
              <a:ext cx="2350" cy="242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Заявление о включении в реестр</a:t>
              </a:r>
            </a:p>
          </p:txBody>
        </p:sp>
      </p:grpSp>
      <p:grpSp>
        <p:nvGrpSpPr>
          <p:cNvPr id="24583" name="Скругленный прямоугольник 34"/>
          <p:cNvGrpSpPr>
            <a:grpSpLocks/>
          </p:cNvGrpSpPr>
          <p:nvPr/>
        </p:nvGrpSpPr>
        <p:grpSpPr bwMode="auto">
          <a:xfrm>
            <a:off x="3492500" y="1125538"/>
            <a:ext cx="2016125" cy="1296987"/>
            <a:chOff x="3014" y="618"/>
            <a:chExt cx="2458" cy="354"/>
          </a:xfrm>
        </p:grpSpPr>
        <p:pic>
          <p:nvPicPr>
            <p:cNvPr id="4" name="Скругленный прямоугольник 3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14" y="618"/>
              <a:ext cx="2458" cy="354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</p:pic>
        <p:sp>
          <p:nvSpPr>
            <p:cNvPr id="5" name="Text Box 22"/>
            <p:cNvSpPr txBox="1">
              <a:spLocks noChangeArrowheads="1"/>
            </p:cNvSpPr>
            <p:nvPr/>
          </p:nvSpPr>
          <p:spPr bwMode="auto">
            <a:xfrm>
              <a:off x="3068" y="659"/>
              <a:ext cx="2350" cy="242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Проверка сведений</a:t>
              </a:r>
            </a:p>
          </p:txBody>
        </p:sp>
      </p:grpSp>
      <p:grpSp>
        <p:nvGrpSpPr>
          <p:cNvPr id="24584" name="Скругленный прямоугольник 34"/>
          <p:cNvGrpSpPr>
            <a:grpSpLocks/>
          </p:cNvGrpSpPr>
          <p:nvPr/>
        </p:nvGrpSpPr>
        <p:grpSpPr bwMode="auto">
          <a:xfrm>
            <a:off x="6516688" y="1125538"/>
            <a:ext cx="2016125" cy="1296987"/>
            <a:chOff x="3014" y="618"/>
            <a:chExt cx="2458" cy="354"/>
          </a:xfrm>
        </p:grpSpPr>
        <p:pic>
          <p:nvPicPr>
            <p:cNvPr id="6" name="Скругленный прямоугольник 3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14" y="618"/>
              <a:ext cx="2458" cy="354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22"/>
            <p:cNvSpPr txBox="1">
              <a:spLocks noChangeArrowheads="1"/>
            </p:cNvSpPr>
            <p:nvPr/>
          </p:nvSpPr>
          <p:spPr bwMode="auto">
            <a:xfrm>
              <a:off x="3068" y="659"/>
              <a:ext cx="2350" cy="242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Возвращение заявления и документов </a:t>
              </a:r>
            </a:p>
          </p:txBody>
        </p:sp>
      </p:grpSp>
      <p:grpSp>
        <p:nvGrpSpPr>
          <p:cNvPr id="24585" name="Скругленный прямоугольник 34"/>
          <p:cNvGrpSpPr>
            <a:grpSpLocks/>
          </p:cNvGrpSpPr>
          <p:nvPr/>
        </p:nvGrpSpPr>
        <p:grpSpPr bwMode="auto">
          <a:xfrm>
            <a:off x="3492500" y="2997200"/>
            <a:ext cx="2016125" cy="1296988"/>
            <a:chOff x="3014" y="618"/>
            <a:chExt cx="2458" cy="354"/>
          </a:xfrm>
        </p:grpSpPr>
        <p:pic>
          <p:nvPicPr>
            <p:cNvPr id="20501" name="Скругленный прямоугольник 3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14" y="618"/>
              <a:ext cx="2458" cy="354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</p:pic>
        <p:sp>
          <p:nvSpPr>
            <p:cNvPr id="20502" name="Text Box 22"/>
            <p:cNvSpPr txBox="1">
              <a:spLocks noChangeArrowheads="1"/>
            </p:cNvSpPr>
            <p:nvPr/>
          </p:nvSpPr>
          <p:spPr bwMode="auto">
            <a:xfrm>
              <a:off x="3068" y="659"/>
              <a:ext cx="2350" cy="242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Включение в Реестр </a:t>
              </a:r>
            </a:p>
          </p:txBody>
        </p:sp>
      </p:grpSp>
      <p:sp>
        <p:nvSpPr>
          <p:cNvPr id="24586" name="Line 33"/>
          <p:cNvSpPr>
            <a:spLocks noChangeShapeType="1"/>
          </p:cNvSpPr>
          <p:nvPr/>
        </p:nvSpPr>
        <p:spPr bwMode="auto">
          <a:xfrm>
            <a:off x="5508625" y="1773238"/>
            <a:ext cx="1008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587" name="Line 34"/>
          <p:cNvSpPr>
            <a:spLocks noChangeShapeType="1"/>
          </p:cNvSpPr>
          <p:nvPr/>
        </p:nvSpPr>
        <p:spPr bwMode="auto">
          <a:xfrm>
            <a:off x="2411413" y="1758950"/>
            <a:ext cx="10810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588" name="Line 35"/>
          <p:cNvSpPr>
            <a:spLocks noChangeShapeType="1"/>
          </p:cNvSpPr>
          <p:nvPr/>
        </p:nvSpPr>
        <p:spPr bwMode="auto">
          <a:xfrm>
            <a:off x="4500563" y="2420938"/>
            <a:ext cx="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24589" name="Picture 3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5963" y="1196975"/>
            <a:ext cx="5048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0" name="Picture 3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2449513"/>
            <a:ext cx="5032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1" name="Text Box 39"/>
          <p:cNvSpPr txBox="1">
            <a:spLocks noChangeArrowheads="1"/>
          </p:cNvSpPr>
          <p:nvPr/>
        </p:nvSpPr>
        <p:spPr bwMode="auto">
          <a:xfrm>
            <a:off x="684213" y="4508500"/>
            <a:ext cx="3240087" cy="183197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Приостановление деятельности</a:t>
            </a:r>
            <a:r>
              <a:rPr lang="ru-RU" sz="1600"/>
              <a:t>:</a:t>
            </a:r>
          </a:p>
          <a:p>
            <a:r>
              <a:rPr lang="ru-RU" sz="1600"/>
              <a:t>- административное приостановление деятельности организации</a:t>
            </a:r>
          </a:p>
          <a:p>
            <a:r>
              <a:rPr lang="ru-RU" sz="1600"/>
              <a:t>- приостановление деятельности лаборатории</a:t>
            </a:r>
          </a:p>
        </p:txBody>
      </p:sp>
      <p:sp>
        <p:nvSpPr>
          <p:cNvPr id="24592" name="Text Box 40"/>
          <p:cNvSpPr txBox="1">
            <a:spLocks noChangeArrowheads="1"/>
          </p:cNvSpPr>
          <p:nvPr/>
        </p:nvSpPr>
        <p:spPr bwMode="auto">
          <a:xfrm>
            <a:off x="4427538" y="4508500"/>
            <a:ext cx="4248150" cy="183197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Исключение из Реестра</a:t>
            </a:r>
            <a:r>
              <a:rPr lang="ru-RU" sz="1600"/>
              <a:t>:</a:t>
            </a:r>
          </a:p>
          <a:p>
            <a:r>
              <a:rPr lang="ru-RU" sz="1600"/>
              <a:t>- прекращение деятельности организации;</a:t>
            </a:r>
          </a:p>
          <a:p>
            <a:r>
              <a:rPr lang="ru-RU" sz="1600"/>
              <a:t>- прекращение срока действия аттестата аккредитации без получения нового;</a:t>
            </a:r>
          </a:p>
          <a:p>
            <a:r>
              <a:rPr lang="ru-RU" sz="1600"/>
              <a:t>- прекращение срока действия, либо аннулирование сертификатов экспертов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E8B17BE7-E33C-48AD-9EDC-D044EF17EC0B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8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424863" cy="706438"/>
          </a:xfrm>
        </p:spPr>
        <p:txBody>
          <a:bodyPr/>
          <a:lstStyle/>
          <a:p>
            <a:pPr>
              <a:defRPr/>
            </a:pPr>
            <a:r>
              <a:rPr lang="ru-RU" sz="3000" b="1" dirty="0" smtClean="0">
                <a:solidFill>
                  <a:schemeClr val="tx2"/>
                </a:solidFill>
                <a:latin typeface="+mn-lt"/>
              </a:rPr>
              <a:t>ОТВЕТСТВЕННОСТЬ ОРГАНИЗАЦИЙ И ЭКСПЕРТОВ</a:t>
            </a:r>
            <a:endParaRPr lang="ru-RU" sz="3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60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5604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2" name="Скругленный прямоугольник 10"/>
          <p:cNvSpPr>
            <a:spLocks noChangeArrowheads="1"/>
          </p:cNvSpPr>
          <p:nvPr/>
        </p:nvSpPr>
        <p:spPr bwMode="auto">
          <a:xfrm>
            <a:off x="395288" y="1052513"/>
            <a:ext cx="3384550" cy="10810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9933">
                  <a:gamma/>
                  <a:shade val="46275"/>
                  <a:invGamma/>
                </a:srgbClr>
              </a:gs>
              <a:gs pos="50000">
                <a:srgbClr val="339933"/>
              </a:gs>
              <a:gs pos="100000">
                <a:srgbClr val="3399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5607" name="Text Box 14"/>
          <p:cNvSpPr txBox="1">
            <a:spLocks noChangeArrowheads="1"/>
          </p:cNvSpPr>
          <p:nvPr/>
        </p:nvSpPr>
        <p:spPr bwMode="auto">
          <a:xfrm>
            <a:off x="684213" y="1339850"/>
            <a:ext cx="3024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ОРГАНИЗАЦИИ</a:t>
            </a:r>
          </a:p>
        </p:txBody>
      </p:sp>
      <p:sp>
        <p:nvSpPr>
          <p:cNvPr id="25608" name="Text Box 15"/>
          <p:cNvSpPr txBox="1">
            <a:spLocks noChangeArrowheads="1"/>
          </p:cNvSpPr>
          <p:nvPr/>
        </p:nvSpPr>
        <p:spPr bwMode="auto">
          <a:xfrm>
            <a:off x="4500563" y="981075"/>
            <a:ext cx="43195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</a:rPr>
              <a:t>Штраф до 100 т.р.</a:t>
            </a:r>
          </a:p>
          <a:p>
            <a:pPr algn="ctr">
              <a:spcBef>
                <a:spcPct val="50000"/>
              </a:spcBef>
            </a:pPr>
            <a:r>
              <a:rPr lang="ru-RU" i="1">
                <a:solidFill>
                  <a:schemeClr val="tx2"/>
                </a:solidFill>
              </a:rPr>
              <a:t>при повторном нарушении:</a:t>
            </a:r>
          </a:p>
          <a:p>
            <a:pPr algn="ctr"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</a:rPr>
              <a:t>Штраф до 200 т.р. или приостановление деятельности на срок до 90 суток или дисквалификация до 3-х лет</a:t>
            </a:r>
          </a:p>
        </p:txBody>
      </p:sp>
      <p:sp>
        <p:nvSpPr>
          <p:cNvPr id="3" name="Скругленный прямоугольник 10"/>
          <p:cNvSpPr>
            <a:spLocks noChangeArrowheads="1"/>
          </p:cNvSpPr>
          <p:nvPr/>
        </p:nvSpPr>
        <p:spPr bwMode="auto">
          <a:xfrm>
            <a:off x="395288" y="1052513"/>
            <a:ext cx="3384550" cy="10810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9933">
                  <a:gamma/>
                  <a:shade val="46275"/>
                  <a:invGamma/>
                </a:srgbClr>
              </a:gs>
              <a:gs pos="50000">
                <a:srgbClr val="339933"/>
              </a:gs>
              <a:gs pos="100000">
                <a:srgbClr val="3399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5610" name="Text Box 17"/>
          <p:cNvSpPr txBox="1">
            <a:spLocks noChangeArrowheads="1"/>
          </p:cNvSpPr>
          <p:nvPr/>
        </p:nvSpPr>
        <p:spPr bwMode="auto">
          <a:xfrm>
            <a:off x="684213" y="1339850"/>
            <a:ext cx="3024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ОРГАНИЗАЦИИ</a:t>
            </a:r>
          </a:p>
        </p:txBody>
      </p:sp>
      <p:sp>
        <p:nvSpPr>
          <p:cNvPr id="4" name="Скругленный прямоугольник 10"/>
          <p:cNvSpPr>
            <a:spLocks noChangeArrowheads="1"/>
          </p:cNvSpPr>
          <p:nvPr/>
        </p:nvSpPr>
        <p:spPr bwMode="auto">
          <a:xfrm>
            <a:off x="395288" y="3573463"/>
            <a:ext cx="3384550" cy="10810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9933">
                  <a:gamma/>
                  <a:shade val="46275"/>
                  <a:invGamma/>
                </a:srgbClr>
              </a:gs>
              <a:gs pos="50000">
                <a:srgbClr val="339933"/>
              </a:gs>
              <a:gs pos="100000">
                <a:srgbClr val="3399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5612" name="Text Box 19"/>
          <p:cNvSpPr txBox="1">
            <a:spLocks noChangeArrowheads="1"/>
          </p:cNvSpPr>
          <p:nvPr/>
        </p:nvSpPr>
        <p:spPr bwMode="auto">
          <a:xfrm>
            <a:off x="684213" y="3860800"/>
            <a:ext cx="3024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ЭКСПЕРТЫ</a:t>
            </a:r>
          </a:p>
        </p:txBody>
      </p:sp>
      <p:sp>
        <p:nvSpPr>
          <p:cNvPr id="25613" name="Text Box 20"/>
          <p:cNvSpPr txBox="1">
            <a:spLocks noChangeArrowheads="1"/>
          </p:cNvSpPr>
          <p:nvPr/>
        </p:nvSpPr>
        <p:spPr bwMode="auto">
          <a:xfrm>
            <a:off x="4643438" y="3500438"/>
            <a:ext cx="4319587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</a:rPr>
              <a:t>Штраф до 30 т.р.</a:t>
            </a:r>
          </a:p>
          <a:p>
            <a:pPr algn="ctr">
              <a:spcBef>
                <a:spcPct val="50000"/>
              </a:spcBef>
            </a:pPr>
            <a:r>
              <a:rPr lang="ru-RU" i="1">
                <a:solidFill>
                  <a:schemeClr val="tx2"/>
                </a:solidFill>
              </a:rPr>
              <a:t>при повторном нарушении:</a:t>
            </a:r>
          </a:p>
          <a:p>
            <a:pPr algn="ctr"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</a:rPr>
              <a:t>Штраф до 50 т.р. или дисквалификация до 3-х лет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D8D0A9F5-593F-41BD-B9C0-1471EFECE6D3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9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defRPr/>
            </a:pPr>
            <a:r>
              <a:rPr lang="ru-RU" sz="40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СПАСИБО ЗА ВНИМАНИЕ!</a:t>
            </a:r>
          </a:p>
        </p:txBody>
      </p:sp>
      <p:sp>
        <p:nvSpPr>
          <p:cNvPr id="27651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7652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8899</TotalTime>
  <Words>468</Words>
  <Application>Microsoft Office PowerPoint</Application>
  <PresentationFormat>Экран (4:3)</PresentationFormat>
  <Paragraphs>92</Paragraphs>
  <Slides>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Helios</vt:lpstr>
      <vt:lpstr>Arial Black</vt:lpstr>
      <vt:lpstr>Times New Roman</vt:lpstr>
      <vt:lpstr>Algerian</vt:lpstr>
      <vt:lpstr>Verdana</vt:lpstr>
      <vt:lpstr>Тема Office</vt:lpstr>
      <vt:lpstr>Требования к организациям и экспертам, осуществляющим специальную оценку условий труда в соответствии с законопроектом  «О специальной оценке условий труда»</vt:lpstr>
      <vt:lpstr>ДОПУСК НА РЫНОК ОРГАНИЗАЦИЙ, ПРОВОДЯЩИХ  СПЕЦИАЛЬНУЮ ОЦЕНКУ УСЛОВИЙ ТРУДА </vt:lpstr>
      <vt:lpstr>Слайд 3</vt:lpstr>
      <vt:lpstr>ТРЕБОВАНИЯ К ИСПЫТАТЕЛЬНЫМ ЛАБОРАТОРИЯМ (ЦЕНТРАМ)</vt:lpstr>
      <vt:lpstr>ТРЕБОВАНИЯ К ЭКСПЕРТАМ, ОСУЩЕСТВЛЯЮЩИМ  СПЕЦИАЛЬНУЮ ОЦЕНКУ УСЛОВИЙ ТРУДА</vt:lpstr>
      <vt:lpstr>АТТЕСТАЦИИ ФИЗИЧЕСКИХ ЛИЦ НА ПРАВО ВЫПОЛНЕНИЯ РАБОТ ПО СПЕЦИАЛЬНОЙ ОЦЕНКЕ УСЛОВИЙ ТРУДА </vt:lpstr>
      <vt:lpstr>Слайд 7</vt:lpstr>
      <vt:lpstr>ОТВЕТСТВЕННОСТЬ ОРГАНИЗАЦИЙ И ЭКСПЕРТОВ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RahmatulinVD</dc:creator>
  <cp:lastModifiedBy>Андрей</cp:lastModifiedBy>
  <cp:revision>954</cp:revision>
  <dcterms:created xsi:type="dcterms:W3CDTF">2012-09-14T15:26:24Z</dcterms:created>
  <dcterms:modified xsi:type="dcterms:W3CDTF">2013-10-16T08:46:57Z</dcterms:modified>
</cp:coreProperties>
</file>